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Pladsholder til tekst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Pladsholder til tekst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ladsholder til billede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illede 1" descr="Billed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Rektangel 3"/>
          <p:cNvSpPr/>
          <p:nvPr/>
        </p:nvSpPr>
        <p:spPr>
          <a:xfrm>
            <a:off x="1659988" y="4252519"/>
            <a:ext cx="9774410" cy="3495262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4" name="Tekstfelt 2"/>
          <p:cNvSpPr/>
          <p:nvPr/>
        </p:nvSpPr>
        <p:spPr>
          <a:xfrm>
            <a:off x="1791693" y="4252519"/>
            <a:ext cx="9706383" cy="255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400"/>
            </a:pPr>
            <a:r>
              <a:t>GROUP BLUE – MESO SCALE – INNER CITY AND ENTIRE OLD HARBOR </a:t>
            </a:r>
          </a:p>
          <a:p>
            <a:pPr>
              <a:defRPr b="1" sz="2400"/>
            </a:pPr>
            <a:r>
              <a:t>AREA ECONOMIC DEVELOPMENT</a:t>
            </a:r>
          </a:p>
          <a:p>
            <a:pPr>
              <a:defRPr b="1" sz="2000"/>
            </a:pPr>
            <a:r>
              <a:t>Sirpa, Helsinki</a:t>
            </a:r>
          </a:p>
          <a:p>
            <a:pPr>
              <a:defRPr b="1" sz="2000"/>
            </a:pPr>
            <a:r>
              <a:t>Natalia, Gdansk</a:t>
            </a:r>
          </a:p>
          <a:p>
            <a:pPr>
              <a:defRPr b="1" sz="2000"/>
            </a:pPr>
            <a:r>
              <a:t>Maria, Gdansk</a:t>
            </a:r>
          </a:p>
          <a:p>
            <a:pPr>
              <a:defRPr b="1" sz="2000"/>
            </a:pPr>
            <a:r>
              <a:t>Niels-Peter, Aarhus</a:t>
            </a:r>
          </a:p>
          <a:p>
            <a:pPr>
              <a:defRPr b="1" sz="2000"/>
            </a:pPr>
            <a:r>
              <a:t>Lena, Oskarshamn</a:t>
            </a:r>
          </a:p>
          <a:p>
            <a:pPr>
              <a:defRPr b="1" sz="2000"/>
            </a:pPr>
            <a:r>
              <a:t>And more …				Robert, Rostock (moderator)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Billede 1" descr="Billede 1"/>
          <p:cNvPicPr>
            <a:picLocks noChangeAspect="1"/>
          </p:cNvPicPr>
          <p:nvPr/>
        </p:nvPicPr>
        <p:blipFill>
          <a:blip r:embed="rId2">
            <a:extLst/>
          </a:blip>
          <a:srcRect l="0" t="0" r="2050" b="6296"/>
          <a:stretch>
            <a:fillRect/>
          </a:stretch>
        </p:blipFill>
        <p:spPr>
          <a:xfrm>
            <a:off x="-1" y="-1"/>
            <a:ext cx="12289574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Tekstfelt 2"/>
          <p:cNvSpPr/>
          <p:nvPr/>
        </p:nvSpPr>
        <p:spPr>
          <a:xfrm>
            <a:off x="0" y="6074540"/>
            <a:ext cx="577766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/>
            </a:lvl1pPr>
          </a:lstStyle>
          <a:p>
            <a:pPr/>
            <a:r>
              <a:t>Thank you for your attention!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Billede 1" descr="Billede 1"/>
          <p:cNvPicPr>
            <a:picLocks noChangeAspect="1"/>
          </p:cNvPicPr>
          <p:nvPr/>
        </p:nvPicPr>
        <p:blipFill>
          <a:blip r:embed="rId2">
            <a:extLst/>
          </a:blip>
          <a:srcRect l="64828" t="3922" r="0" b="8416"/>
          <a:stretch>
            <a:fillRect/>
          </a:stretch>
        </p:blipFill>
        <p:spPr>
          <a:xfrm rot="5400000">
            <a:off x="2682344" y="-2981893"/>
            <a:ext cx="6860593" cy="12824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Billede 1" descr="Billede 1"/>
          <p:cNvPicPr>
            <a:picLocks noChangeAspect="1"/>
          </p:cNvPicPr>
          <p:nvPr/>
        </p:nvPicPr>
        <p:blipFill>
          <a:blip r:embed="rId2">
            <a:extLst/>
          </a:blip>
          <a:srcRect l="0" t="18014" r="0" b="0"/>
          <a:stretch>
            <a:fillRect/>
          </a:stretch>
        </p:blipFill>
        <p:spPr>
          <a:xfrm rot="10800000">
            <a:off x="-2" y="1"/>
            <a:ext cx="12192002" cy="687691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ktangel 2"/>
          <p:cNvSpPr/>
          <p:nvPr/>
        </p:nvSpPr>
        <p:spPr>
          <a:xfrm>
            <a:off x="2143386" y="1067283"/>
            <a:ext cx="8080114" cy="4177817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Tekstfelt 3"/>
          <p:cNvSpPr/>
          <p:nvPr/>
        </p:nvSpPr>
        <p:spPr>
          <a:xfrm>
            <a:off x="2733374" y="1176299"/>
            <a:ext cx="7550508" cy="438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4000"/>
            </a:pPr>
            <a:r>
              <a:t>FIRST IMPRESSION AND DEBATE</a:t>
            </a:r>
          </a:p>
          <a:p>
            <a:pPr marL="571500" indent="-571500">
              <a:buSzPct val="100000"/>
              <a:buChar char="-"/>
              <a:defRPr b="1" sz="4000"/>
            </a:pPr>
            <a:r>
              <a:t>So much beauty</a:t>
            </a:r>
          </a:p>
          <a:p>
            <a:pPr marL="571500" indent="-571500">
              <a:buSzPct val="100000"/>
              <a:buChar char="-"/>
              <a:defRPr b="1" sz="4000"/>
            </a:pPr>
            <a:r>
              <a:t>So much traffic</a:t>
            </a:r>
          </a:p>
          <a:p>
            <a:pPr marL="571500" indent="-571500">
              <a:buSzPct val="100000"/>
              <a:buChar char="-"/>
              <a:defRPr b="1" sz="4000"/>
            </a:pPr>
            <a:r>
              <a:t>So many cars</a:t>
            </a:r>
          </a:p>
          <a:p>
            <a:pPr marL="571500" indent="-571500">
              <a:buSzPct val="100000"/>
              <a:buChar char="-"/>
              <a:defRPr b="1" sz="4000"/>
            </a:pPr>
            <a:r>
              <a:t>So much emptiness</a:t>
            </a:r>
          </a:p>
          <a:p>
            <a:pPr marL="571500" indent="-571500">
              <a:buSzPct val="100000"/>
              <a:buChar char="-"/>
              <a:defRPr b="1" sz="4000"/>
            </a:pPr>
            <a:r>
              <a:t>So much potential!</a:t>
            </a:r>
          </a:p>
          <a:p>
            <a:pPr>
              <a:defRPr b="1"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Tekstfelt 3"/>
          <p:cNvSpPr/>
          <p:nvPr/>
        </p:nvSpPr>
        <p:spPr>
          <a:xfrm>
            <a:off x="881392" y="846236"/>
            <a:ext cx="11362989" cy="546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4000"/>
            </a:pPr>
            <a:r>
              <a:t>SWOT– ANALYSIS</a:t>
            </a:r>
          </a:p>
          <a:p>
            <a:pPr>
              <a:defRPr b="1" sz="4000"/>
            </a:pPr>
          </a:p>
          <a:p>
            <a:pPr marL="571500" indent="-571500">
              <a:buSzPct val="100000"/>
              <a:buFont typeface="Arial"/>
              <a:buChar char="•"/>
              <a:defRPr b="1" sz="4000"/>
            </a:pPr>
            <a:r>
              <a:t>Strengths</a:t>
            </a:r>
          </a:p>
          <a:p>
            <a:pPr marL="571500" indent="-571500">
              <a:buSzPct val="100000"/>
              <a:buFont typeface="Arial"/>
              <a:buChar char="•"/>
              <a:defRPr b="1" sz="4000"/>
            </a:pPr>
            <a:r>
              <a:t>Weaknesses</a:t>
            </a:r>
          </a:p>
          <a:p>
            <a:pPr marL="571500" indent="-571500">
              <a:buSzPct val="100000"/>
              <a:buFont typeface="Arial"/>
              <a:buChar char="•"/>
              <a:defRPr b="1" sz="4000"/>
            </a:pPr>
            <a:r>
              <a:t>Opportunities</a:t>
            </a:r>
          </a:p>
          <a:p>
            <a:pPr marL="571500" indent="-571500">
              <a:buSzPct val="100000"/>
              <a:buFont typeface="Arial"/>
              <a:buChar char="•"/>
              <a:defRPr b="1" sz="4000"/>
            </a:pPr>
            <a:r>
              <a:t>Threats</a:t>
            </a:r>
          </a:p>
          <a:p>
            <a:pPr>
              <a:defRPr b="1" sz="4000"/>
            </a:pPr>
          </a:p>
          <a:p>
            <a:pPr>
              <a:defRPr b="1" sz="4000"/>
            </a:pPr>
            <a:r>
              <a:t>… in relation to ensure </a:t>
            </a:r>
            <a:r>
              <a:rPr u="sng"/>
              <a:t>economic development</a:t>
            </a:r>
            <a:endParaRPr u="sng"/>
          </a:p>
          <a:p>
            <a:pPr>
              <a:defRPr b="1" sz="4000"/>
            </a:pPr>
            <a:r>
              <a:t>In the inner city and the old harbor area.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6" name="Tekstfelt 3"/>
          <p:cNvSpPr/>
          <p:nvPr/>
        </p:nvSpPr>
        <p:spPr>
          <a:xfrm>
            <a:off x="818629" y="311664"/>
            <a:ext cx="10916976" cy="51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4000"/>
            </a:pPr>
            <a:r>
              <a:t>STRENGTHS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University – possibility to attract young talented people 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Fairly stable growth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Economical activities are good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Different clusters in the business life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There are activities - Festivals, Hansa Sail, culture.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The scale of inner city is very comfortable – human size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Well done fill-inn projects – beside the church, the music school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Small distance between the inner city and the old harbor area</a:t>
            </a:r>
          </a:p>
          <a:p>
            <a:pPr>
              <a:defRPr sz="2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Tekstfelt 3"/>
          <p:cNvSpPr/>
          <p:nvPr/>
        </p:nvSpPr>
        <p:spPr>
          <a:xfrm>
            <a:off x="291549" y="-1"/>
            <a:ext cx="11741426" cy="800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/>
            </a:pPr>
            <a:r>
              <a:t>WEAKNESSES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Bad contact to the other side of the river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Bad connections between the inner city and the harbor and water front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Too much traffic on Am Strande – makes a terrible barrier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Too much parking  on the surface at the harbor area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Bad bicycle conditions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Lack of activities between Lange Strasse and Am Strande – no signs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Rostock is not visible on the internet – or in the mind of people outside MV. 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The marketing is missing.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The uniqueness is not discovered. What is the present soul of Rostock? 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The hanseatic image needs a new face 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Nobody knows about all the activities that goes on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Lack of parking policy, lack of visible values and guide-lines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Lack of participation programs</a:t>
            </a:r>
          </a:p>
          <a:p>
            <a:pPr marL="457200" indent="-457200">
              <a:buSzPct val="100000"/>
              <a:buFont typeface="Arial"/>
              <a:buChar char="•"/>
              <a:defRPr sz="2800"/>
            </a:pPr>
            <a:r>
              <a:t>Difficult to come to Rostock – takes a whole day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Tekstfelt 3"/>
          <p:cNvSpPr/>
          <p:nvPr/>
        </p:nvSpPr>
        <p:spPr>
          <a:xfrm>
            <a:off x="867325" y="-1"/>
            <a:ext cx="11074466" cy="744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/>
            </a:pPr>
            <a:r>
              <a:t>OPPORTUNITIES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Integrate the harbor area with the inner city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Improve connections – dig a tunnel, build bridge, lower the speed of the traffic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Develop the land for all year around use – mixed use.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Pool the cost -build the world’s most flexible culture house for the museums that are under discussion, the theater, make space for start-ups in the creative sector etc.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Make 1.000 underground parking places and make an attractive public space.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Build housing and business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Improve the city for pedestrians and bicycles.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Go on with the Hansa Sail without all ”the tivoli-stuff”.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Invite the small cruise liners (but don’t allow a fenced area).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Share cost with the companies with Aida, business, the government, the city – all stakeholders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Make a recreational connection to the right bank of the river.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Develop the business area on the right bank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Make the harbor area a liveable place – 24/7/365 for all Rostockers and guests.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5" name="Tekstfelt 3"/>
          <p:cNvSpPr/>
          <p:nvPr/>
        </p:nvSpPr>
        <p:spPr>
          <a:xfrm>
            <a:off x="895460" y="126699"/>
            <a:ext cx="10773378" cy="602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/>
            </a:pPr>
            <a:r>
              <a:t>THREATS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The harbor stays like it is because of bad leadership/no initiatives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Rostock will loose the competition to more engaged cities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Only growth based on old un-productive people and the service sector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No real innovation, too few new jobs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The small cruise ships project will delay the more important development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The ships won’t come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Or the tourist will still go to Berlin because Rostock is not attractive.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No money to maintain the inner harbor and neglecting the dredging of the river -&gt; Hansa Sail will be without tall ships.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Femer Belt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Climate change</a:t>
            </a:r>
          </a:p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ktangel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9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Tekstfelt 3"/>
          <p:cNvSpPr/>
          <p:nvPr/>
        </p:nvSpPr>
        <p:spPr>
          <a:xfrm>
            <a:off x="265042" y="126698"/>
            <a:ext cx="7182682" cy="851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000"/>
            </a:pPr>
            <a:r>
              <a:t>RECOMMENDATIONS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Make the inner city, the harbor area and Rostock in general more attractive for young people and for families/children – normal income groups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Expand the university and the co-operation between the university, the business life and the city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Think big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Build a multifunctional public space/building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Build a mixed housing and business area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Build 1.000 underground parking lots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Involve the citizens/users in making the program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Improve the connection between the harbor and the inner city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Put Am Strande in a tunnel or do something else very radical to the traffic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Invite the small cruise liners to use the normal kays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Go one with Hansa Sail without the ”land side”.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</a:p>
          <a:p>
            <a:pPr>
              <a:defRPr sz="2400"/>
            </a:pPr>
          </a:p>
          <a:p>
            <a:pPr>
              <a:defRPr sz="2400"/>
            </a:pPr>
          </a:p>
        </p:txBody>
      </p:sp>
      <p:pic>
        <p:nvPicPr>
          <p:cNvPr id="139" name="Billede 5" descr="Billed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0959" y="0"/>
            <a:ext cx="4511041" cy="33832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